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2" r:id="rId1"/>
  </p:sldMasterIdLst>
  <p:notesMasterIdLst>
    <p:notesMasterId r:id="rId17"/>
  </p:notesMasterIdLst>
  <p:sldIdLst>
    <p:sldId id="256" r:id="rId2"/>
    <p:sldId id="257" r:id="rId3"/>
    <p:sldId id="387" r:id="rId4"/>
    <p:sldId id="338" r:id="rId5"/>
    <p:sldId id="384" r:id="rId6"/>
    <p:sldId id="356" r:id="rId7"/>
    <p:sldId id="385" r:id="rId8"/>
    <p:sldId id="383" r:id="rId9"/>
    <p:sldId id="382" r:id="rId10"/>
    <p:sldId id="386" r:id="rId11"/>
    <p:sldId id="389" r:id="rId12"/>
    <p:sldId id="339" r:id="rId13"/>
    <p:sldId id="390" r:id="rId14"/>
    <p:sldId id="340" r:id="rId15"/>
    <p:sldId id="39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18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6" autoAdjust="0"/>
    <p:restoredTop sz="97949" autoAdjust="0"/>
  </p:normalViewPr>
  <p:slideViewPr>
    <p:cSldViewPr snapToGrid="0">
      <p:cViewPr varScale="1">
        <p:scale>
          <a:sx n="88" d="100"/>
          <a:sy n="88" d="100"/>
        </p:scale>
        <p:origin x="-680" y="-10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35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8CC1A-435C-4D58-A7FD-67BBA64CC4BB}" type="datetimeFigureOut">
              <a:rPr lang="fr-FR" smtClean="0"/>
              <a:t>13/05/18</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B0A36-CD7A-40D6-B9A6-F8D79BA52062}" type="slidenum">
              <a:rPr lang="fr-FR" smtClean="0"/>
              <a:t>‹#›</a:t>
            </a:fld>
            <a:endParaRPr lang="fr-FR"/>
          </a:p>
        </p:txBody>
      </p:sp>
    </p:spTree>
    <p:extLst>
      <p:ext uri="{BB962C8B-B14F-4D97-AF65-F5344CB8AC3E}">
        <p14:creationId xmlns:p14="http://schemas.microsoft.com/office/powerpoint/2010/main" val="190057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Titre</a:t>
            </a:r>
          </a:p>
        </p:txBody>
      </p:sp>
      <p:sp>
        <p:nvSpPr>
          <p:cNvPr id="4" name="Slide Number Placeholder 3"/>
          <p:cNvSpPr>
            <a:spLocks noGrp="1"/>
          </p:cNvSpPr>
          <p:nvPr>
            <p:ph type="sldNum" sz="quarter" idx="10"/>
          </p:nvPr>
        </p:nvSpPr>
        <p:spPr/>
        <p:txBody>
          <a:bodyPr/>
          <a:lstStyle/>
          <a:p>
            <a:fld id="{5F6B0A36-CD7A-40D6-B9A6-F8D79BA52062}" type="slidenum">
              <a:rPr lang="fr-FR" smtClean="0"/>
              <a:t>1</a:t>
            </a:fld>
            <a:endParaRPr lang="fr-FR"/>
          </a:p>
        </p:txBody>
      </p:sp>
    </p:spTree>
    <p:extLst>
      <p:ext uri="{BB962C8B-B14F-4D97-AF65-F5344CB8AC3E}">
        <p14:creationId xmlns:p14="http://schemas.microsoft.com/office/powerpoint/2010/main" val="2697898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6B0A36-CD7A-40D6-B9A6-F8D79BA52062}" type="slidenum">
              <a:rPr lang="fr-FR" smtClean="0"/>
              <a:t>2</a:t>
            </a:fld>
            <a:endParaRPr lang="fr-FR"/>
          </a:p>
        </p:txBody>
      </p:sp>
    </p:spTree>
    <p:extLst>
      <p:ext uri="{BB962C8B-B14F-4D97-AF65-F5344CB8AC3E}">
        <p14:creationId xmlns:p14="http://schemas.microsoft.com/office/powerpoint/2010/main" val="29588268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fr-FR"/>
              <a:t>Modifiez le style du titre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81B8C599-5B56-4DD7-954D-15463E0A7E9E}" type="slidenum">
              <a:rPr lang="fr-FR" smtClean="0"/>
              <a:t>‹#›</a:t>
            </a:fld>
            <a:endParaRPr lang="fr-FR"/>
          </a:p>
        </p:txBody>
      </p:sp>
    </p:spTree>
    <p:extLst>
      <p:ext uri="{BB962C8B-B14F-4D97-AF65-F5344CB8AC3E}">
        <p14:creationId xmlns:p14="http://schemas.microsoft.com/office/powerpoint/2010/main" val="300516634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286094515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223980991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33540769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fr-FR"/>
              <a:t>Modifiez le style du titre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a:xfrm>
            <a:off x="8593667" y="6272784"/>
            <a:ext cx="2644309" cy="365125"/>
          </a:xfrm>
        </p:spPr>
        <p:txBody>
          <a:bodyPr/>
          <a:lstStyle/>
          <a:p>
            <a:fld id="{39AB1FCC-680B-4B6D-9C25-472D80B4BAC2}" type="datetime1">
              <a:rPr lang="fr-FR" smtClean="0"/>
              <a:t>13/05/18</a:t>
            </a:fld>
            <a:endParaRPr lang="fr-FR"/>
          </a:p>
        </p:txBody>
      </p:sp>
      <p:sp>
        <p:nvSpPr>
          <p:cNvPr id="5" name="Footer Placeholder 4"/>
          <p:cNvSpPr>
            <a:spLocks noGrp="1"/>
          </p:cNvSpPr>
          <p:nvPr>
            <p:ph type="ftr" sz="quarter" idx="11"/>
          </p:nvPr>
        </p:nvSpPr>
        <p:spPr>
          <a:xfrm>
            <a:off x="2182708" y="6272784"/>
            <a:ext cx="6327648" cy="365125"/>
          </a:xfrm>
        </p:spPr>
        <p:txBody>
          <a:bodyPr/>
          <a:lstStyle/>
          <a:p>
            <a:endParaRPr lang="fr-F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1B8C599-5B56-4DD7-954D-15463E0A7E9E}" type="slidenum">
              <a:rPr lang="fr-FR" smtClean="0"/>
              <a:t>‹#›</a:t>
            </a:fld>
            <a:endParaRPr lang="fr-FR"/>
          </a:p>
        </p:txBody>
      </p:sp>
    </p:spTree>
    <p:extLst>
      <p:ext uri="{BB962C8B-B14F-4D97-AF65-F5344CB8AC3E}">
        <p14:creationId xmlns:p14="http://schemas.microsoft.com/office/powerpoint/2010/main" val="159719849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9AB1FCC-680B-4B6D-9C25-472D80B4BAC2}" type="datetime1">
              <a:rPr lang="fr-FR" smtClean="0"/>
              <a:t>13/05/18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159279231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9AB1FCC-680B-4B6D-9C25-472D80B4BAC2}" type="datetime1">
              <a:rPr lang="fr-FR" smtClean="0"/>
              <a:t>13/05/18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293147146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9AB1FCC-680B-4B6D-9C25-472D80B4BAC2}" type="datetime1">
              <a:rPr lang="fr-FR" smtClean="0"/>
              <a:t>13/05/18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149540804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AB1FCC-680B-4B6D-9C25-472D80B4BAC2}" type="datetime1">
              <a:rPr lang="fr-FR" smtClean="0"/>
              <a:t>13/05/18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262096788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13/05/18</a:t>
            </a:fld>
            <a:endParaRPr lang="fr-FR"/>
          </a:p>
        </p:txBody>
      </p:sp>
      <p:sp>
        <p:nvSpPr>
          <p:cNvPr id="6" name="Footer Placeholder 5"/>
          <p:cNvSpPr>
            <a:spLocks noGrp="1"/>
          </p:cNvSpPr>
          <p:nvPr>
            <p:ph type="ftr" sz="quarter" idx="11"/>
          </p:nvPr>
        </p:nvSpPr>
        <p:spPr/>
        <p:txBody>
          <a:bodyPr/>
          <a:lstStyle/>
          <a:p>
            <a:endParaRPr lang="fr-F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354523589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13/05/18</a:t>
            </a:fld>
            <a:endParaRPr lang="fr-F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1607754935"/>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9AB1FCC-680B-4B6D-9C25-472D80B4BAC2}" type="datetime1">
              <a:rPr lang="fr-FR" smtClean="0"/>
              <a:t>13/05/18</a:t>
            </a:fld>
            <a:endParaRPr lang="fr-F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fr-F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1B8C599-5B56-4DD7-954D-15463E0A7E9E}" type="slidenum">
              <a:rPr lang="fr-FR" smtClean="0"/>
              <a:t>‹#›</a:t>
            </a:fld>
            <a:endParaRPr lang="fr-FR"/>
          </a:p>
        </p:txBody>
      </p:sp>
    </p:spTree>
    <p:extLst>
      <p:ext uri="{BB962C8B-B14F-4D97-AF65-F5344CB8AC3E}">
        <p14:creationId xmlns:p14="http://schemas.microsoft.com/office/powerpoint/2010/main" val="3176449241"/>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 Id="rId3"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3.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AC0901-1F41-413D-A841-5047B1D5CE2B}"/>
              </a:ext>
            </a:extLst>
          </p:cNvPr>
          <p:cNvSpPr>
            <a:spLocks noGrp="1"/>
          </p:cNvSpPr>
          <p:nvPr>
            <p:ph type="ctrTitle"/>
          </p:nvPr>
        </p:nvSpPr>
        <p:spPr/>
        <p:txBody>
          <a:bodyPr/>
          <a:lstStyle/>
          <a:p>
            <a:pPr algn="ctr"/>
            <a:r>
              <a:rPr lang="fr-FR" sz="6600" dirty="0"/>
              <a:t>CLOSE-READING </a:t>
            </a:r>
            <a:br>
              <a:rPr lang="fr-FR" sz="6600" dirty="0"/>
            </a:br>
            <a:r>
              <a:rPr lang="fr-FR" sz="6600" dirty="0"/>
              <a:t>of LINKED DATA</a:t>
            </a:r>
            <a:endParaRPr lang="fr-FR" sz="4000" dirty="0"/>
          </a:p>
        </p:txBody>
      </p:sp>
      <p:sp>
        <p:nvSpPr>
          <p:cNvPr id="3" name="Subtitle 2">
            <a:extLst>
              <a:ext uri="{FF2B5EF4-FFF2-40B4-BE49-F238E27FC236}">
                <a16:creationId xmlns="" xmlns:a16="http://schemas.microsoft.com/office/drawing/2014/main" id="{0C579D50-7E7C-415F-A967-DBBBF4F5B86F}"/>
              </a:ext>
            </a:extLst>
          </p:cNvPr>
          <p:cNvSpPr>
            <a:spLocks noGrp="1"/>
          </p:cNvSpPr>
          <p:nvPr>
            <p:ph type="subTitle" idx="1"/>
          </p:nvPr>
        </p:nvSpPr>
        <p:spPr>
          <a:xfrm>
            <a:off x="1051560" y="4554582"/>
            <a:ext cx="7891272" cy="1069848"/>
          </a:xfrm>
        </p:spPr>
        <p:txBody>
          <a:bodyPr>
            <a:normAutofit/>
          </a:bodyPr>
          <a:lstStyle/>
          <a:p>
            <a:r>
              <a:rPr lang="fr-FR" sz="2400" dirty="0">
                <a:latin typeface="+mj-lt"/>
                <a:cs typeface="Arial" panose="020B0604020202020204" pitchFamily="34" charset="0"/>
              </a:rPr>
              <a:t>Anne Chardonnens, Ettore Rizza &amp; Seth van Hooland</a:t>
            </a:r>
          </a:p>
        </p:txBody>
      </p:sp>
      <p:sp>
        <p:nvSpPr>
          <p:cNvPr id="4" name="Slide Number Placeholder 3"/>
          <p:cNvSpPr>
            <a:spLocks noGrp="1"/>
          </p:cNvSpPr>
          <p:nvPr>
            <p:ph type="sldNum" sz="quarter" idx="12"/>
          </p:nvPr>
        </p:nvSpPr>
        <p:spPr/>
        <p:txBody>
          <a:bodyPr/>
          <a:lstStyle/>
          <a:p>
            <a:r>
              <a:rPr lang="fr-FR"/>
              <a:t>1</a:t>
            </a:r>
          </a:p>
        </p:txBody>
      </p:sp>
      <p:pic>
        <p:nvPicPr>
          <p:cNvPr id="8" name="Picture 7" descr="adoch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598" y="5548387"/>
            <a:ext cx="1452929" cy="908081"/>
          </a:xfrm>
          <a:prstGeom prst="rect">
            <a:avLst/>
          </a:prstGeom>
        </p:spPr>
      </p:pic>
      <p:pic>
        <p:nvPicPr>
          <p:cNvPr id="9" name="Picture 8" descr="CegeSoma.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502" y="5783926"/>
            <a:ext cx="2310505" cy="611081"/>
          </a:xfrm>
          <a:prstGeom prst="rect">
            <a:avLst/>
          </a:prstGeom>
        </p:spPr>
      </p:pic>
      <p:pic>
        <p:nvPicPr>
          <p:cNvPr id="10" name="Picture 9" descr="Logo_ULB-Wi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8060" y="5473499"/>
            <a:ext cx="2493411" cy="1047232"/>
          </a:xfrm>
          <a:prstGeom prst="rect">
            <a:avLst/>
          </a:prstGeom>
        </p:spPr>
      </p:pic>
      <p:pic>
        <p:nvPicPr>
          <p:cNvPr id="14" name="Picture 13" descr="Logo Belspo.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1109" y="5556685"/>
            <a:ext cx="1133965" cy="949944"/>
          </a:xfrm>
          <a:prstGeom prst="rect">
            <a:avLst/>
          </a:prstGeom>
        </p:spPr>
      </p:pic>
    </p:spTree>
    <p:extLst>
      <p:ext uri="{BB962C8B-B14F-4D97-AF65-F5344CB8AC3E}">
        <p14:creationId xmlns:p14="http://schemas.microsoft.com/office/powerpoint/2010/main" val="1293589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fontScale="90000"/>
          </a:bodyPr>
          <a:lstStyle/>
          <a:p>
            <a:pPr algn="ctr"/>
            <a:r>
              <a:rPr lang="en-US" sz="3200" dirty="0"/>
              <a:t>A “portrait-robot” based on </a:t>
            </a:r>
            <a:r>
              <a:rPr lang="en-US" sz="3200" dirty="0" err="1"/>
              <a:t>Wikidata</a:t>
            </a:r>
            <a:r>
              <a:rPr lang="en-US" sz="3200" dirty="0"/>
              <a:t> and </a:t>
            </a:r>
            <a:r>
              <a:rPr lang="en-US" sz="3200" dirty="0" err="1"/>
              <a:t>Dbpedia</a:t>
            </a:r>
            <a:r>
              <a:rPr lang="en-US" sz="3200" dirty="0"/>
              <a:t> EN-FR-NL</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10</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Espace réservé du contenu 4">
            <a:extLst>
              <a:ext uri="{FF2B5EF4-FFF2-40B4-BE49-F238E27FC236}">
                <a16:creationId xmlns="" xmlns:a16="http://schemas.microsoft.com/office/drawing/2014/main" id="{D60A8CDC-87D2-4A7D-9E84-665063DC69A7}"/>
              </a:ext>
            </a:extLst>
          </p:cNvPr>
          <p:cNvSpPr>
            <a:spLocks noGrp="1"/>
          </p:cNvSpPr>
          <p:nvPr>
            <p:ph idx="1"/>
          </p:nvPr>
        </p:nvSpPr>
        <p:spPr>
          <a:xfrm>
            <a:off x="951722" y="1352939"/>
            <a:ext cx="10176526" cy="5169159"/>
          </a:xfrm>
        </p:spPr>
        <p:txBody>
          <a:bodyPr>
            <a:normAutofit fontScale="92500" lnSpcReduction="20000"/>
          </a:bodyPr>
          <a:lstStyle/>
          <a:p>
            <a:pPr marL="0" indent="0">
              <a:buNone/>
            </a:pPr>
            <a:r>
              <a:rPr lang="en-US" dirty="0"/>
              <a:t>Henri or Henry Carton de Wiart </a:t>
            </a:r>
            <a:r>
              <a:rPr lang="en-US" dirty="0">
                <a:highlight>
                  <a:srgbClr val="FFFF00"/>
                </a:highlight>
              </a:rPr>
              <a:t>(first name: Henry or Henri, name: Carton)</a:t>
            </a:r>
            <a:r>
              <a:rPr lang="en-US" dirty="0"/>
              <a:t> is a French-speaking Belgian writer and politician, </a:t>
            </a:r>
            <a:r>
              <a:rPr lang="en-US" dirty="0">
                <a:highlight>
                  <a:srgbClr val="FFFF00"/>
                </a:highlight>
              </a:rPr>
              <a:t>member of the Catholic Party or </a:t>
            </a:r>
            <a:r>
              <a:rPr lang="en-US" dirty="0" err="1">
                <a:highlight>
                  <a:srgbClr val="FFFF00"/>
                </a:highlight>
              </a:rPr>
              <a:t>cdH</a:t>
            </a:r>
            <a:r>
              <a:rPr lang="en-US" dirty="0">
                <a:highlight>
                  <a:srgbClr val="FFFF00"/>
                </a:highlight>
              </a:rPr>
              <a:t>.</a:t>
            </a:r>
            <a:r>
              <a:rPr lang="en-US" dirty="0"/>
              <a:t> He was born on January 31, 1869 in Brussels and died on May 6, 1951 in Uccle. He served as Prime Minister of Belgium from 20 November 1920 to 16 December 1921, replacing Leon Delacroix. His successor was Georges </a:t>
            </a:r>
            <a:r>
              <a:rPr lang="en-US" dirty="0" err="1"/>
              <a:t>Theunis</a:t>
            </a:r>
            <a:r>
              <a:rPr lang="en-US" dirty="0"/>
              <a:t>. </a:t>
            </a:r>
          </a:p>
          <a:p>
            <a:pPr marL="0" indent="0">
              <a:buNone/>
            </a:pPr>
            <a:r>
              <a:rPr lang="en-US" dirty="0"/>
              <a:t>He was a member of the House of Representatives (unknown period) and of the Royal Academy of French Language and Literature of Belgium (from August 9, 1920 to his death, where he was replaced by </a:t>
            </a:r>
            <a:r>
              <a:rPr lang="en-US" dirty="0" err="1"/>
              <a:t>Hislaire</a:t>
            </a:r>
            <a:r>
              <a:rPr lang="en-US" dirty="0"/>
              <a:t> </a:t>
            </a:r>
            <a:r>
              <a:rPr lang="en-US" dirty="0" err="1"/>
              <a:t>Duesberg</a:t>
            </a:r>
            <a:r>
              <a:rPr lang="en-US" dirty="0"/>
              <a:t>). His monarch was Albert I. He belonged to a coalition Catholic Party, PLP, POB. He lived in Rue de la </a:t>
            </a:r>
            <a:r>
              <a:rPr lang="en-US" dirty="0" err="1"/>
              <a:t>Loi</a:t>
            </a:r>
            <a:r>
              <a:rPr lang="en-US" dirty="0"/>
              <a:t> and his residence was "16". </a:t>
            </a:r>
          </a:p>
          <a:p>
            <a:pPr marL="0" indent="0">
              <a:buNone/>
            </a:pPr>
            <a:r>
              <a:rPr lang="en-US" dirty="0">
                <a:highlight>
                  <a:srgbClr val="FFFF00"/>
                </a:highlight>
              </a:rPr>
              <a:t>He had as predecessors </a:t>
            </a:r>
            <a:r>
              <a:rPr lang="en-US" dirty="0"/>
              <a:t>Albert </a:t>
            </a:r>
            <a:r>
              <a:rPr lang="en-US" dirty="0" err="1"/>
              <a:t>Lilar</a:t>
            </a:r>
            <a:r>
              <a:rPr lang="en-US" dirty="0"/>
              <a:t>, Hendrik Heyman, Henry Jaspar, Leon de </a:t>
            </a:r>
            <a:r>
              <a:rPr lang="en-US" dirty="0" err="1"/>
              <a:t>Lantsheere</a:t>
            </a:r>
            <a:r>
              <a:rPr lang="en-US" dirty="0"/>
              <a:t>, Leon Delacroix and Paul De Groote. </a:t>
            </a:r>
            <a:r>
              <a:rPr lang="en-US" dirty="0">
                <a:highlight>
                  <a:srgbClr val="FFFF00"/>
                </a:highlight>
              </a:rPr>
              <a:t>He had as successors </a:t>
            </a:r>
            <a:r>
              <a:rPr lang="en-US" dirty="0" err="1"/>
              <a:t>André_Dequae</a:t>
            </a:r>
            <a:r>
              <a:rPr lang="en-US" dirty="0"/>
              <a:t>, </a:t>
            </a:r>
            <a:r>
              <a:rPr lang="en-US" dirty="0" err="1"/>
              <a:t>Edmond_Rubbens</a:t>
            </a:r>
            <a:r>
              <a:rPr lang="en-US" dirty="0"/>
              <a:t>, </a:t>
            </a:r>
            <a:r>
              <a:rPr lang="en-US" dirty="0" err="1"/>
              <a:t>Emile_Vandervelde</a:t>
            </a:r>
            <a:r>
              <a:rPr lang="en-US" dirty="0"/>
              <a:t>, </a:t>
            </a:r>
            <a:r>
              <a:rPr lang="en-US" dirty="0" err="1"/>
              <a:t>Georges_Theunis</a:t>
            </a:r>
            <a:r>
              <a:rPr lang="en-US" dirty="0"/>
              <a:t>, </a:t>
            </a:r>
            <a:r>
              <a:rPr lang="en-US" dirty="0" err="1"/>
              <a:t>Ludovic_Moyersoen</a:t>
            </a:r>
            <a:r>
              <a:rPr lang="en-US" dirty="0"/>
              <a:t> and Paul_.</a:t>
            </a:r>
          </a:p>
          <a:p>
            <a:pPr marL="0" indent="0">
              <a:buNone/>
            </a:pPr>
            <a:r>
              <a:rPr lang="en-US" dirty="0">
                <a:highlight>
                  <a:srgbClr val="FFFF00"/>
                </a:highlight>
              </a:rPr>
              <a:t>He had some connection with </a:t>
            </a:r>
            <a:r>
              <a:rPr lang="en-US" dirty="0"/>
              <a:t>Liege, Leopold III, Marcel </a:t>
            </a:r>
            <a:r>
              <a:rPr lang="en-US" dirty="0" err="1"/>
              <a:t>Thiry</a:t>
            </a:r>
            <a:r>
              <a:rPr lang="en-US" dirty="0"/>
              <a:t>, the Walloon Movement, Prosper Chicken, the Royal Question, the Wehrmacht, with several legislatures of the House of Representatives, with Albert </a:t>
            </a:r>
            <a:r>
              <a:rPr lang="en-US" dirty="0" err="1"/>
              <a:t>Houtart</a:t>
            </a:r>
            <a:r>
              <a:rPr lang="en-US" dirty="0"/>
              <a:t>, Gaston </a:t>
            </a:r>
            <a:r>
              <a:rPr lang="en-US" dirty="0" err="1"/>
              <a:t>Eyskens</a:t>
            </a:r>
            <a:r>
              <a:rPr lang="en-US" dirty="0"/>
              <a:t>, Adolf </a:t>
            </a:r>
            <a:r>
              <a:rPr lang="en-US" dirty="0" err="1"/>
              <a:t>Daens</a:t>
            </a:r>
            <a:r>
              <a:rPr lang="en-US" dirty="0"/>
              <a:t>, Jean </a:t>
            </a:r>
            <a:r>
              <a:rPr lang="en-US" dirty="0" err="1"/>
              <a:t>Duvieusart</a:t>
            </a:r>
            <a:r>
              <a:rPr lang="en-US" dirty="0"/>
              <a:t>, Edmond Carton de Wiart, with the Collège Saint-Michel, the moral classes, the circle Leo XIII ...</a:t>
            </a:r>
          </a:p>
          <a:p>
            <a:pPr marL="0" indent="0">
              <a:buNone/>
            </a:pPr>
            <a:r>
              <a:rPr lang="en-US" dirty="0">
                <a:highlight>
                  <a:srgbClr val="FFFF00"/>
                </a:highlight>
              </a:rPr>
              <a:t>He is on the lists of </a:t>
            </a:r>
            <a:r>
              <a:rPr lang="en-US" dirty="0"/>
              <a:t>Belgian Prime Ministers, Ministers of Justice, Interior, State, Education in French-speaking Belgium. He is subject of the categories former deputy, minister of state, Belgian ministers of justice, the interior, count, member of the Royal Academy, former deputy, writer of the nineteenth and twentieth century, French writer. </a:t>
            </a:r>
            <a:r>
              <a:rPr lang="en-US" dirty="0">
                <a:highlight>
                  <a:srgbClr val="FFFF00"/>
                </a:highlight>
              </a:rPr>
              <a:t>He has written or collaborated on the following works: </a:t>
            </a:r>
            <a:r>
              <a:rPr lang="en-US" dirty="0"/>
              <a:t>(...)</a:t>
            </a:r>
            <a:endParaRPr lang="fr-FR" dirty="0"/>
          </a:p>
        </p:txBody>
      </p:sp>
    </p:spTree>
    <p:extLst>
      <p:ext uri="{BB962C8B-B14F-4D97-AF65-F5344CB8AC3E}">
        <p14:creationId xmlns:p14="http://schemas.microsoft.com/office/powerpoint/2010/main" val="2303093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MG_3053.jpg"/>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5900"/>
                    </a14:imgEffect>
                  </a14:imgLayer>
                </a14:imgProps>
              </a:ext>
              <a:ext uri="{28A0092B-C50C-407E-A947-70E740481C1C}">
                <a14:useLocalDpi xmlns:a14="http://schemas.microsoft.com/office/drawing/2010/main" val="0"/>
              </a:ext>
            </a:extLst>
          </a:blip>
          <a:srcRect l="-302" t="19048" r="93" b="2124"/>
          <a:stretch/>
        </p:blipFill>
        <p:spPr>
          <a:xfrm>
            <a:off x="1613754" y="1342018"/>
            <a:ext cx="8964493" cy="5295920"/>
          </a:xfrm>
        </p:spPr>
      </p:pic>
      <p:sp>
        <p:nvSpPr>
          <p:cNvPr id="4" name="Slide Number Placeholder 3"/>
          <p:cNvSpPr>
            <a:spLocks noGrp="1"/>
          </p:cNvSpPr>
          <p:nvPr>
            <p:ph type="sldNum" sz="quarter" idx="12"/>
          </p:nvPr>
        </p:nvSpPr>
        <p:spPr/>
        <p:txBody>
          <a:bodyPr/>
          <a:lstStyle/>
          <a:p>
            <a:fld id="{81B8C599-5B56-4DD7-954D-15463E0A7E9E}" type="slidenum">
              <a:rPr lang="fr-FR" smtClean="0"/>
              <a:t>11</a:t>
            </a:fld>
            <a:endParaRPr lang="fr-FR"/>
          </a:p>
        </p:txBody>
      </p:sp>
      <p:sp>
        <p:nvSpPr>
          <p:cNvPr id="7" name="Title 1"/>
          <p:cNvSpPr>
            <a:spLocks noGrp="1"/>
          </p:cNvSpPr>
          <p:nvPr>
            <p:ph type="title"/>
          </p:nvPr>
        </p:nvSpPr>
        <p:spPr>
          <a:xfrm>
            <a:off x="1069848" y="293045"/>
            <a:ext cx="10058400" cy="960991"/>
          </a:xfrm>
        </p:spPr>
        <p:txBody>
          <a:bodyPr>
            <a:normAutofit/>
          </a:bodyPr>
          <a:lstStyle/>
          <a:p>
            <a:pPr algn="ctr"/>
            <a:r>
              <a:rPr lang="fr-FR" sz="3200" dirty="0"/>
              <a:t>MANUAL </a:t>
            </a:r>
            <a:r>
              <a:rPr lang="en-US" sz="3200" dirty="0"/>
              <a:t>“triplification” </a:t>
            </a:r>
            <a:endParaRPr lang="fr-FR" sz="3200" dirty="0"/>
          </a:p>
        </p:txBody>
      </p:sp>
    </p:spTree>
    <p:extLst>
      <p:ext uri="{BB962C8B-B14F-4D97-AF65-F5344CB8AC3E}">
        <p14:creationId xmlns:p14="http://schemas.microsoft.com/office/powerpoint/2010/main" val="15398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93045"/>
            <a:ext cx="10058400" cy="960991"/>
          </a:xfrm>
        </p:spPr>
        <p:txBody>
          <a:bodyPr>
            <a:normAutofit/>
          </a:bodyPr>
          <a:lstStyle/>
          <a:p>
            <a:pPr algn="ctr"/>
            <a:r>
              <a:rPr lang="fr-FR" sz="3200" dirty="0"/>
              <a:t>LIMITS</a:t>
            </a:r>
          </a:p>
        </p:txBody>
      </p:sp>
      <p:sp>
        <p:nvSpPr>
          <p:cNvPr id="4" name="Slide Number Placeholder 3"/>
          <p:cNvSpPr>
            <a:spLocks noGrp="1"/>
          </p:cNvSpPr>
          <p:nvPr>
            <p:ph type="sldNum" sz="quarter" idx="12"/>
          </p:nvPr>
        </p:nvSpPr>
        <p:spPr/>
        <p:txBody>
          <a:bodyPr/>
          <a:lstStyle/>
          <a:p>
            <a:r>
              <a:rPr lang="fr-FR"/>
              <a:t>6</a:t>
            </a:r>
          </a:p>
        </p:txBody>
      </p:sp>
      <p:pic>
        <p:nvPicPr>
          <p:cNvPr id="9" name="Content Placeholder 5"/>
          <p:cNvPicPr>
            <a:picLocks noChangeAspect="1"/>
          </p:cNvPicPr>
          <p:nvPr/>
        </p:nvPicPr>
        <p:blipFill rotWithShape="1">
          <a:blip r:embed="rId2">
            <a:extLst>
              <a:ext uri="{BEBA8EAE-BF5A-486C-A8C5-ECC9F3942E4B}">
                <a14:imgProps xmlns:a14="http://schemas.microsoft.com/office/drawing/2010/main">
                  <a14:imgLayer r:embed="rId3">
                    <a14:imgEffect>
                      <a14:artisticBlur radius="100"/>
                    </a14:imgEffect>
                    <a14:imgEffect>
                      <a14:colorTemperature colorTemp="5900"/>
                    </a14:imgEffect>
                  </a14:imgLayer>
                </a14:imgProps>
              </a:ext>
            </a:extLst>
          </a:blip>
          <a:srcRect l="-3999" t="-1560" r="-3441" b="-1157"/>
          <a:stretch/>
        </p:blipFill>
        <p:spPr>
          <a:xfrm>
            <a:off x="167101" y="1325850"/>
            <a:ext cx="2995573" cy="3902850"/>
          </a:xfrm>
          <a:prstGeom prst="rect">
            <a:avLst/>
          </a:prstGeom>
        </p:spPr>
      </p:pic>
      <p:pic>
        <p:nvPicPr>
          <p:cNvPr id="11" name="Content Placeholder 5"/>
          <p:cNvPicPr>
            <a:picLocks noChangeAspect="1"/>
          </p:cNvPicPr>
          <p:nvPr/>
        </p:nvPicPr>
        <p:blipFill rotWithShape="1">
          <a:blip r:embed="rId4">
            <a:extLst>
              <a:ext uri="{BEBA8EAE-BF5A-486C-A8C5-ECC9F3942E4B}">
                <a14:imgProps xmlns:a14="http://schemas.microsoft.com/office/drawing/2010/main">
                  <a14:imgLayer r:embed="rId3">
                    <a14:imgEffect>
                      <a14:artisticBlur radius="53"/>
                    </a14:imgEffect>
                    <a14:imgEffect>
                      <a14:colorTemperature colorTemp="5900"/>
                    </a14:imgEffect>
                  </a14:imgLayer>
                </a14:imgProps>
              </a:ext>
            </a:extLst>
          </a:blip>
          <a:srcRect l="-3999" t="-1560" r="-3441" b="-1157"/>
          <a:stretch/>
        </p:blipFill>
        <p:spPr>
          <a:xfrm>
            <a:off x="3132757" y="1328858"/>
            <a:ext cx="2995573" cy="3902850"/>
          </a:xfrm>
          <a:prstGeom prst="rect">
            <a:avLst/>
          </a:prstGeom>
        </p:spPr>
      </p:pic>
      <p:pic>
        <p:nvPicPr>
          <p:cNvPr id="12" name="Content Placeholder 5"/>
          <p:cNvPicPr>
            <a:picLocks noChangeAspect="1"/>
          </p:cNvPicPr>
          <p:nvPr/>
        </p:nvPicPr>
        <p:blipFill rotWithShape="1">
          <a:blip r:embed="rId5">
            <a:extLst>
              <a:ext uri="{BEBA8EAE-BF5A-486C-A8C5-ECC9F3942E4B}">
                <a14:imgProps xmlns:a14="http://schemas.microsoft.com/office/drawing/2010/main">
                  <a14:imgLayer r:embed="rId3">
                    <a14:imgEffect>
                      <a14:artisticBlur radius="26"/>
                    </a14:imgEffect>
                    <a14:imgEffect>
                      <a14:colorTemperature colorTemp="5900"/>
                    </a14:imgEffect>
                  </a14:imgLayer>
                </a14:imgProps>
              </a:ext>
            </a:extLst>
          </a:blip>
          <a:srcRect l="-3999" t="-1560" r="-3441" b="-1157"/>
          <a:stretch/>
        </p:blipFill>
        <p:spPr>
          <a:xfrm>
            <a:off x="6084862" y="1331867"/>
            <a:ext cx="2995573" cy="3902850"/>
          </a:xfrm>
          <a:prstGeom prst="rect">
            <a:avLst/>
          </a:prstGeom>
        </p:spPr>
      </p:pic>
      <p:pic>
        <p:nvPicPr>
          <p:cNvPr id="13" name="Content Placeholder 5"/>
          <p:cNvPicPr>
            <a:picLocks noChangeAspect="1"/>
          </p:cNvPicPr>
          <p:nvPr/>
        </p:nvPicPr>
        <p:blipFill rotWithShape="1">
          <a:blip r:embed="rId6">
            <a:extLst>
              <a:ext uri="{BEBA8EAE-BF5A-486C-A8C5-ECC9F3942E4B}">
                <a14:imgProps xmlns:a14="http://schemas.microsoft.com/office/drawing/2010/main">
                  <a14:imgLayer r:embed="rId3">
                    <a14:imgEffect>
                      <a14:artisticBlur radius="0"/>
                    </a14:imgEffect>
                    <a14:imgEffect>
                      <a14:colorTemperature colorTemp="5900"/>
                    </a14:imgEffect>
                  </a14:imgLayer>
                </a14:imgProps>
              </a:ext>
            </a:extLst>
          </a:blip>
          <a:srcRect l="-3999" t="-1560" r="-3441" b="-1157"/>
          <a:stretch/>
        </p:blipFill>
        <p:spPr>
          <a:xfrm>
            <a:off x="9062286" y="1331548"/>
            <a:ext cx="2995573" cy="3902850"/>
          </a:xfrm>
          <a:prstGeom prst="rect">
            <a:avLst/>
          </a:prstGeom>
        </p:spPr>
      </p:pic>
    </p:spTree>
    <p:extLst>
      <p:ext uri="{BB962C8B-B14F-4D97-AF65-F5344CB8AC3E}">
        <p14:creationId xmlns:p14="http://schemas.microsoft.com/office/powerpoint/2010/main" val="3855447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THINK ABOUT</a:t>
            </a:r>
          </a:p>
        </p:txBody>
      </p:sp>
      <p:sp>
        <p:nvSpPr>
          <p:cNvPr id="3" name="Content Placeholder 2"/>
          <p:cNvSpPr>
            <a:spLocks noGrp="1"/>
          </p:cNvSpPr>
          <p:nvPr>
            <p:ph idx="1"/>
          </p:nvPr>
        </p:nvSpPr>
        <p:spPr>
          <a:xfrm>
            <a:off x="307848" y="2557692"/>
            <a:ext cx="3561918" cy="2570120"/>
          </a:xfrm>
          <a:ln>
            <a:solidFill>
              <a:srgbClr val="9A1801"/>
            </a:solidFill>
          </a:ln>
        </p:spPr>
        <p:txBody>
          <a:bodyPr>
            <a:normAutofit/>
          </a:bodyPr>
          <a:lstStyle/>
          <a:p>
            <a:pPr>
              <a:lnSpc>
                <a:spcPct val="150000"/>
              </a:lnSpc>
            </a:pPr>
            <a:r>
              <a:rPr lang="en-US" sz="3300"/>
              <a:t>Data</a:t>
            </a:r>
          </a:p>
          <a:p>
            <a:pPr lvl="1">
              <a:lnSpc>
                <a:spcPct val="150000"/>
              </a:lnSpc>
            </a:pPr>
            <a:r>
              <a:rPr lang="en-US" sz="3100"/>
              <a:t>completeness </a:t>
            </a:r>
          </a:p>
          <a:p>
            <a:pPr lvl="1">
              <a:lnSpc>
                <a:spcPct val="150000"/>
              </a:lnSpc>
            </a:pPr>
            <a:r>
              <a:rPr lang="en-US" sz="3100"/>
              <a:t>granularity</a:t>
            </a:r>
          </a:p>
        </p:txBody>
      </p:sp>
      <p:sp>
        <p:nvSpPr>
          <p:cNvPr id="4" name="Slide Number Placeholder 3"/>
          <p:cNvSpPr>
            <a:spLocks noGrp="1"/>
          </p:cNvSpPr>
          <p:nvPr>
            <p:ph type="sldNum" sz="quarter" idx="12"/>
          </p:nvPr>
        </p:nvSpPr>
        <p:spPr/>
        <p:txBody>
          <a:bodyPr/>
          <a:lstStyle/>
          <a:p>
            <a:fld id="{81B8C599-5B56-4DD7-954D-15463E0A7E9E}" type="slidenum">
              <a:rPr lang="fr-FR" smtClean="0"/>
              <a:t>13</a:t>
            </a:fld>
            <a:endParaRPr lang="fr-FR"/>
          </a:p>
        </p:txBody>
      </p:sp>
      <p:sp>
        <p:nvSpPr>
          <p:cNvPr id="6" name="Content Placeholder 2"/>
          <p:cNvSpPr txBox="1">
            <a:spLocks/>
          </p:cNvSpPr>
          <p:nvPr/>
        </p:nvSpPr>
        <p:spPr>
          <a:xfrm>
            <a:off x="4370807" y="2535812"/>
            <a:ext cx="3563999" cy="2592000"/>
          </a:xfrm>
          <a:prstGeom prst="rect">
            <a:avLst/>
          </a:prstGeom>
          <a:ln>
            <a:solidFill>
              <a:srgbClr val="9A1801"/>
            </a:solidFill>
          </a:ln>
        </p:spPr>
        <p:txBody>
          <a:bodyPr vert="horz" lIns="91440" tIns="45720" rIns="91440" bIns="45720" rtlCol="0">
            <a:normAutofit fontScale="92500"/>
          </a:bodyPr>
          <a:lstStyle>
            <a:lvl1pPr marL="182880" indent="-182880" defTabSz="914400">
              <a:lnSpc>
                <a:spcPct val="150000"/>
              </a:lnSpc>
              <a:spcBef>
                <a:spcPts val="1200"/>
              </a:spcBef>
              <a:buClr>
                <a:schemeClr val="accent1">
                  <a:lumMod val="75000"/>
                </a:schemeClr>
              </a:buClr>
              <a:buSzPct val="85000"/>
              <a:buFont typeface="Wingdings" pitchFamily="2" charset="2"/>
              <a:buChar char="§"/>
              <a:defRPr sz="3600"/>
            </a:lvl1pPr>
            <a:lvl2pPr lvl="1" indent="-182880" defTabSz="914400">
              <a:lnSpc>
                <a:spcPct val="150000"/>
              </a:lnSpc>
              <a:spcBef>
                <a:spcPts val="400"/>
              </a:spcBef>
              <a:spcAft>
                <a:spcPts val="200"/>
              </a:spcAft>
              <a:buClr>
                <a:schemeClr val="accent1">
                  <a:lumMod val="75000"/>
                </a:schemeClr>
              </a:buClr>
              <a:buSzPct val="85000"/>
              <a:buFont typeface="Wingdings" pitchFamily="2" charset="2"/>
              <a:buChar char="§"/>
              <a:defRPr sz="3400"/>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r>
              <a:rPr lang="en-US"/>
              <a:t>RDF structure</a:t>
            </a:r>
          </a:p>
          <a:p>
            <a:pPr lvl="1"/>
            <a:r>
              <a:rPr lang="en-US"/>
              <a:t>reification</a:t>
            </a:r>
          </a:p>
          <a:p>
            <a:pPr lvl="1"/>
            <a:r>
              <a:rPr lang="en-US"/>
              <a:t>deductive logic</a:t>
            </a:r>
          </a:p>
        </p:txBody>
      </p:sp>
      <p:sp>
        <p:nvSpPr>
          <p:cNvPr id="7" name="Content Placeholder 2"/>
          <p:cNvSpPr txBox="1">
            <a:spLocks/>
          </p:cNvSpPr>
          <p:nvPr/>
        </p:nvSpPr>
        <p:spPr>
          <a:xfrm>
            <a:off x="8435847" y="2557692"/>
            <a:ext cx="3561918" cy="2570120"/>
          </a:xfrm>
          <a:prstGeom prst="rect">
            <a:avLst/>
          </a:prstGeom>
          <a:ln>
            <a:solidFill>
              <a:srgbClr val="9A1801"/>
            </a:solidFill>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lvl="1">
              <a:lnSpc>
                <a:spcPct val="150000"/>
              </a:lnSpc>
            </a:pPr>
            <a:r>
              <a:rPr lang="en-US" sz="3300"/>
              <a:t>Vocabulary</a:t>
            </a:r>
          </a:p>
          <a:p>
            <a:pPr lvl="2">
              <a:lnSpc>
                <a:spcPct val="150000"/>
              </a:lnSpc>
            </a:pPr>
            <a:r>
              <a:rPr lang="en-US" sz="3100"/>
              <a:t>granularity </a:t>
            </a:r>
          </a:p>
          <a:p>
            <a:pPr lvl="2">
              <a:lnSpc>
                <a:spcPct val="150000"/>
              </a:lnSpc>
            </a:pPr>
            <a:r>
              <a:rPr lang="en-US" sz="3100"/>
              <a:t>long tail</a:t>
            </a:r>
          </a:p>
        </p:txBody>
      </p:sp>
    </p:spTree>
    <p:extLst>
      <p:ext uri="{BB962C8B-B14F-4D97-AF65-F5344CB8AC3E}">
        <p14:creationId xmlns:p14="http://schemas.microsoft.com/office/powerpoint/2010/main" val="2591393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What IF</a:t>
            </a:r>
            <a:r>
              <a:rPr lang="is-IS" sz="3200" dirty="0"/>
              <a:t>…</a:t>
            </a:r>
            <a:endParaRPr lang="fr-FR" sz="3200" dirty="0"/>
          </a:p>
        </p:txBody>
      </p:sp>
      <p:pic>
        <p:nvPicPr>
          <p:cNvPr id="9" name="Content Placeholder 8" descr="lod-cloud.png"/>
          <p:cNvPicPr>
            <a:picLocks noGrp="1" noChangeAspect="1"/>
          </p:cNvPicPr>
          <p:nvPr>
            <p:ph idx="1"/>
          </p:nvPr>
        </p:nvPicPr>
        <p:blipFill>
          <a:blip r:embed="rId2" cstate="print">
            <a:alphaModFix amt="89000"/>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14800" y="2111377"/>
            <a:ext cx="3959465" cy="4060823"/>
          </a:xfrm>
        </p:spPr>
      </p:pic>
      <p:sp>
        <p:nvSpPr>
          <p:cNvPr id="4" name="Slide Number Placeholder 3"/>
          <p:cNvSpPr>
            <a:spLocks noGrp="1"/>
          </p:cNvSpPr>
          <p:nvPr>
            <p:ph type="sldNum" sz="quarter" idx="12"/>
          </p:nvPr>
        </p:nvSpPr>
        <p:spPr/>
        <p:txBody>
          <a:bodyPr/>
          <a:lstStyle/>
          <a:p>
            <a:fld id="{81B8C599-5B56-4DD7-954D-15463E0A7E9E}" type="slidenum">
              <a:rPr lang="fr-FR" smtClean="0"/>
              <a:t>14</a:t>
            </a:fld>
            <a:endParaRPr lang="fr-FR"/>
          </a:p>
        </p:txBody>
      </p:sp>
      <p:sp>
        <p:nvSpPr>
          <p:cNvPr id="6" name="Title 1"/>
          <p:cNvSpPr txBox="1">
            <a:spLocks/>
          </p:cNvSpPr>
          <p:nvPr/>
        </p:nvSpPr>
        <p:spPr>
          <a:xfrm rot="16200000">
            <a:off x="9370357" y="4824423"/>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600" dirty="0">
                <a:solidFill>
                  <a:schemeClr val="tx1"/>
                </a:solidFill>
                <a:latin typeface="+mn-lt"/>
              </a:rPr>
              <a:t>Image (30.04.2018):https://lod-cloud.net/)</a:t>
            </a:r>
            <a:endParaRPr lang="fr-FR" sz="600" dirty="0">
              <a:solidFill>
                <a:schemeClr val="tx1"/>
              </a:solidFill>
              <a:latin typeface="+mn-lt"/>
            </a:endParaRPr>
          </a:p>
        </p:txBody>
      </p:sp>
      <p:pic>
        <p:nvPicPr>
          <p:cNvPr id="11" name="Picture 10" descr="syringe-2952553_128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4627">
            <a:off x="2347839" y="2408465"/>
            <a:ext cx="4730691" cy="2365347"/>
          </a:xfrm>
          <a:prstGeom prst="rect">
            <a:avLst/>
          </a:prstGeom>
        </p:spPr>
      </p:pic>
      <p:grpSp>
        <p:nvGrpSpPr>
          <p:cNvPr id="14" name="Group 13"/>
          <p:cNvGrpSpPr/>
          <p:nvPr/>
        </p:nvGrpSpPr>
        <p:grpSpPr>
          <a:xfrm>
            <a:off x="567765" y="1792944"/>
            <a:ext cx="2496349" cy="2256117"/>
            <a:chOff x="140447" y="1776506"/>
            <a:chExt cx="3310965" cy="3310965"/>
          </a:xfrm>
        </p:grpSpPr>
        <p:pic>
          <p:nvPicPr>
            <p:cNvPr id="13" name="Picture 12" descr="185-512.png"/>
            <p:cNvPicPr>
              <a:picLocks noChangeAspect="1"/>
            </p:cNvPicPr>
            <p:nvPr/>
          </p:nvPicPr>
          <p:blipFill>
            <a:blip r:embed="rId6">
              <a:alphaModFix amt="94000"/>
              <a:extLst>
                <a:ext uri="{28A0092B-C50C-407E-A947-70E740481C1C}">
                  <a14:useLocalDpi xmlns:a14="http://schemas.microsoft.com/office/drawing/2010/main" val="0"/>
                </a:ext>
              </a:extLst>
            </a:blip>
            <a:stretch>
              <a:fillRect/>
            </a:stretch>
          </p:blipFill>
          <p:spPr>
            <a:xfrm>
              <a:off x="140447" y="1776506"/>
              <a:ext cx="3310965" cy="3310965"/>
            </a:xfrm>
            <a:prstGeom prst="rect">
              <a:avLst/>
            </a:prstGeom>
          </p:spPr>
        </p:pic>
        <p:pic>
          <p:nvPicPr>
            <p:cNvPr id="10" name="Picture 9" descr="logo_e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780" y="1935500"/>
              <a:ext cx="1852395" cy="969133"/>
            </a:xfrm>
            <a:prstGeom prst="rect">
              <a:avLst/>
            </a:prstGeom>
          </p:spPr>
        </p:pic>
      </p:grpSp>
      <p:sp>
        <p:nvSpPr>
          <p:cNvPr id="15" name="Rounded Rectangle 14"/>
          <p:cNvSpPr/>
          <p:nvPr/>
        </p:nvSpPr>
        <p:spPr>
          <a:xfrm>
            <a:off x="3660583" y="1778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060326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8C599-5B56-4DD7-954D-15463E0A7E9E}" type="slidenum">
              <a:rPr lang="fr-FR" smtClean="0"/>
              <a:t>15</a:t>
            </a:fld>
            <a:endParaRPr lang="fr-FR"/>
          </a:p>
        </p:txBody>
      </p:sp>
    </p:spTree>
    <p:extLst>
      <p:ext uri="{BB962C8B-B14F-4D97-AF65-F5344CB8AC3E}">
        <p14:creationId xmlns:p14="http://schemas.microsoft.com/office/powerpoint/2010/main" val="161782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1AFF2A-059C-4773-83D7-652EA78D6E1C}"/>
              </a:ext>
            </a:extLst>
          </p:cNvPr>
          <p:cNvSpPr>
            <a:spLocks noGrp="1"/>
          </p:cNvSpPr>
          <p:nvPr>
            <p:ph type="title"/>
          </p:nvPr>
        </p:nvSpPr>
        <p:spPr>
          <a:xfrm>
            <a:off x="1069848" y="484634"/>
            <a:ext cx="10058400" cy="664899"/>
          </a:xfrm>
        </p:spPr>
        <p:txBody>
          <a:bodyPr>
            <a:normAutofit/>
          </a:bodyPr>
          <a:lstStyle/>
          <a:p>
            <a:pPr algn="ctr"/>
            <a:r>
              <a:rPr lang="fr-FR" sz="3200" dirty="0"/>
              <a:t>Henry CARTON DE WIARt</a:t>
            </a:r>
          </a:p>
        </p:txBody>
      </p:sp>
      <p:pic>
        <p:nvPicPr>
          <p:cNvPr id="6" name="Content Placeholder 5"/>
          <p:cNvPicPr>
            <a:picLocks noGrp="1" noChangeAspect="1"/>
          </p:cNvPicPr>
          <p:nvPr>
            <p:ph idx="1"/>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rcRect l="-119168" r="-119168"/>
          <a:stretch>
            <a:fillRect/>
          </a:stretch>
        </p:blipFill>
        <p:spPr>
          <a:xfrm>
            <a:off x="-381050" y="1273487"/>
            <a:ext cx="12954101" cy="5217624"/>
          </a:xfrm>
        </p:spPr>
      </p:pic>
      <p:sp>
        <p:nvSpPr>
          <p:cNvPr id="3" name="Slide Number Placeholder 2"/>
          <p:cNvSpPr>
            <a:spLocks noGrp="1"/>
          </p:cNvSpPr>
          <p:nvPr>
            <p:ph type="sldNum" sz="quarter" idx="12"/>
          </p:nvPr>
        </p:nvSpPr>
        <p:spPr/>
        <p:txBody>
          <a:bodyPr/>
          <a:lstStyle/>
          <a:p>
            <a:r>
              <a:rPr lang="fr-FR"/>
              <a:t>2</a:t>
            </a:r>
          </a:p>
        </p:txBody>
      </p:sp>
    </p:spTree>
    <p:extLst>
      <p:ext uri="{BB962C8B-B14F-4D97-AF65-F5344CB8AC3E}">
        <p14:creationId xmlns:p14="http://schemas.microsoft.com/office/powerpoint/2010/main" val="705139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CLOSE-READING</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3</a:t>
            </a:fld>
            <a:endParaRPr lang="fr-F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5" name="Picture 4" descr="magnifier-389900_1920.jpg"/>
          <p:cNvPicPr>
            <a:picLocks noChangeAspect="1"/>
          </p:cNvPicPr>
          <p:nvPr/>
        </p:nvPicPr>
        <p:blipFill rotWithShape="1">
          <a:blip r:embed="rId2">
            <a:extLst>
              <a:ext uri="{28A0092B-C50C-407E-A947-70E740481C1C}">
                <a14:useLocalDpi xmlns:a14="http://schemas.microsoft.com/office/drawing/2010/main" val="0"/>
              </a:ext>
            </a:extLst>
          </a:blip>
          <a:srcRect t="18519" b="6101"/>
          <a:stretch/>
        </p:blipFill>
        <p:spPr>
          <a:xfrm>
            <a:off x="914400" y="1255059"/>
            <a:ext cx="10359843" cy="5169647"/>
          </a:xfrm>
          <a:prstGeom prst="rect">
            <a:avLst/>
          </a:prstGeom>
        </p:spPr>
      </p:pic>
    </p:spTree>
    <p:extLst>
      <p:ext uri="{BB962C8B-B14F-4D97-AF65-F5344CB8AC3E}">
        <p14:creationId xmlns:p14="http://schemas.microsoft.com/office/powerpoint/2010/main" val="1491349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474661"/>
            <a:ext cx="10058400" cy="682317"/>
          </a:xfrm>
        </p:spPr>
        <p:txBody>
          <a:bodyPr>
            <a:normAutofit/>
          </a:bodyPr>
          <a:lstStyle/>
          <a:p>
            <a:pPr algn="ctr"/>
            <a:r>
              <a:rPr lang="fr-FR" sz="3200" dirty="0"/>
              <a:t>CONTinuum</a:t>
            </a:r>
          </a:p>
        </p:txBody>
      </p:sp>
      <p:sp>
        <p:nvSpPr>
          <p:cNvPr id="4" name="Slide Number Placeholder 3"/>
          <p:cNvSpPr>
            <a:spLocks noGrp="1"/>
          </p:cNvSpPr>
          <p:nvPr>
            <p:ph type="sldNum" sz="quarter" idx="12"/>
          </p:nvPr>
        </p:nvSpPr>
        <p:spPr/>
        <p:txBody>
          <a:bodyPr/>
          <a:lstStyle/>
          <a:p>
            <a:fld id="{81B8C599-5B56-4DD7-954D-15463E0A7E9E}" type="slidenum">
              <a:rPr lang="fr-FR" smtClean="0"/>
              <a:t>4</a:t>
            </a:fld>
            <a:endParaRPr lang="fr-FR"/>
          </a:p>
        </p:txBody>
      </p:sp>
      <p:pic>
        <p:nvPicPr>
          <p:cNvPr id="5" name="Picture 4" descr="Capture d’écran 2018-05-12 à 18.33.20.png"/>
          <p:cNvPicPr>
            <a:picLocks noChangeAspect="1"/>
          </p:cNvPicPr>
          <p:nvPr/>
        </p:nvPicPr>
        <p:blipFill rotWithShape="1">
          <a:blip r:embed="rId2">
            <a:extLst>
              <a:ext uri="{28A0092B-C50C-407E-A947-70E740481C1C}">
                <a14:useLocalDpi xmlns:a14="http://schemas.microsoft.com/office/drawing/2010/main" val="0"/>
              </a:ext>
            </a:extLst>
          </a:blip>
          <a:srcRect l="1678" t="-458" r="6819" b="458"/>
          <a:stretch/>
        </p:blipFill>
        <p:spPr>
          <a:xfrm>
            <a:off x="380756" y="1718608"/>
            <a:ext cx="3417915" cy="34207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Capture d’écran 2018-05-12 à 18.36.38.png"/>
          <p:cNvPicPr>
            <a:picLocks noChangeAspect="1"/>
          </p:cNvPicPr>
          <p:nvPr/>
        </p:nvPicPr>
        <p:blipFill rotWithShape="1">
          <a:blip r:embed="rId3">
            <a:extLst>
              <a:ext uri="{28A0092B-C50C-407E-A947-70E740481C1C}">
                <a14:useLocalDpi xmlns:a14="http://schemas.microsoft.com/office/drawing/2010/main" val="0"/>
              </a:ext>
            </a:extLst>
          </a:blip>
          <a:srcRect r="1119"/>
          <a:stretch/>
        </p:blipFill>
        <p:spPr>
          <a:xfrm>
            <a:off x="8385643" y="1719003"/>
            <a:ext cx="3414561" cy="3419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Capture d’écran 2018-05-12 à 18.38.54.png"/>
          <p:cNvPicPr>
            <a:picLocks noChangeAspect="1"/>
          </p:cNvPicPr>
          <p:nvPr/>
        </p:nvPicPr>
        <p:blipFill rotWithShape="1">
          <a:blip r:embed="rId4">
            <a:extLst>
              <a:ext uri="{28A0092B-C50C-407E-A947-70E740481C1C}">
                <a14:useLocalDpi xmlns:a14="http://schemas.microsoft.com/office/drawing/2010/main" val="0"/>
              </a:ext>
            </a:extLst>
          </a:blip>
          <a:srcRect r="55190" b="17410"/>
          <a:stretch/>
        </p:blipFill>
        <p:spPr>
          <a:xfrm>
            <a:off x="4415909" y="1727054"/>
            <a:ext cx="3417914" cy="3403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0018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fontScale="90000"/>
          </a:bodyPr>
          <a:lstStyle/>
          <a:p>
            <a:pPr algn="ctr"/>
            <a:r>
              <a:rPr lang="fr-FR" sz="3200" dirty="0"/>
              <a:t>Robots can </a:t>
            </a:r>
            <a:r>
              <a:rPr lang="fr-FR" sz="3200" dirty="0" err="1"/>
              <a:t>write</a:t>
            </a:r>
            <a:r>
              <a:rPr lang="fr-FR" sz="3200" dirty="0"/>
              <a:t> short </a:t>
            </a:r>
            <a:r>
              <a:rPr lang="fr-FR" sz="3200" dirty="0" err="1"/>
              <a:t>papers</a:t>
            </a:r>
            <a:r>
              <a:rPr lang="fr-FR" sz="3200" dirty="0"/>
              <a:t> </a:t>
            </a:r>
            <a:r>
              <a:rPr lang="fr-FR" sz="3200" dirty="0" err="1"/>
              <a:t>based</a:t>
            </a:r>
            <a:r>
              <a:rPr lang="fr-FR" sz="3200" dirty="0"/>
              <a:t> on data</a:t>
            </a:r>
          </a:p>
        </p:txBody>
      </p:sp>
      <p:sp>
        <p:nvSpPr>
          <p:cNvPr id="4" name="Slide Number Placeholder 3"/>
          <p:cNvSpPr>
            <a:spLocks noGrp="1"/>
          </p:cNvSpPr>
          <p:nvPr>
            <p:ph type="sldNum" sz="quarter" idx="12"/>
          </p:nvPr>
        </p:nvSpPr>
        <p:spPr/>
        <p:txBody>
          <a:bodyPr/>
          <a:lstStyle/>
          <a:p>
            <a:fld id="{81B8C599-5B56-4DD7-954D-15463E0A7E9E}" type="slidenum">
              <a:rPr lang="fr-FR" smtClean="0"/>
              <a:t>5</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8" name="Espace réservé du contenu 7" descr="Une image contenant capture d’écran&#10;&#10;Description générée avec un niveau de confiance très élevé">
            <a:extLst>
              <a:ext uri="{FF2B5EF4-FFF2-40B4-BE49-F238E27FC236}">
                <a16:creationId xmlns="" xmlns:a16="http://schemas.microsoft.com/office/drawing/2014/main" id="{219BC566-B723-46E2-AC47-D55835296F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0492" y="1402215"/>
            <a:ext cx="7978774" cy="4971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483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377517"/>
          </a:xfrm>
        </p:spPr>
        <p:txBody>
          <a:bodyPr>
            <a:normAutofit fontScale="90000"/>
          </a:bodyPr>
          <a:lstStyle/>
          <a:p>
            <a:pPr algn="ctr"/>
            <a:r>
              <a:rPr lang="fr-FR" sz="3600"/>
              <a:t>Alex, the robot archivist</a:t>
            </a:r>
            <a:endParaRPr lang="fr-FR" sz="3600" dirty="0"/>
          </a:p>
        </p:txBody>
      </p:sp>
      <p:sp>
        <p:nvSpPr>
          <p:cNvPr id="3" name="Content Placeholder 2"/>
          <p:cNvSpPr>
            <a:spLocks noGrp="1"/>
          </p:cNvSpPr>
          <p:nvPr>
            <p:ph idx="1"/>
          </p:nvPr>
        </p:nvSpPr>
        <p:spPr>
          <a:xfrm>
            <a:off x="2611640" y="983292"/>
            <a:ext cx="8935553" cy="5057503"/>
          </a:xfrm>
        </p:spPr>
        <p:txBody>
          <a:bodyPr>
            <a:normAutofit fontScale="92500"/>
          </a:bodyPr>
          <a:lstStyle/>
          <a:p>
            <a:pPr marL="0" indent="0">
              <a:buNone/>
            </a:pPr>
            <a:endParaRPr lang="fr-FR" sz="4000" b="1" dirty="0"/>
          </a:p>
          <a:p>
            <a:r>
              <a:rPr lang="en-US" sz="4000" dirty="0"/>
              <a:t>It can </a:t>
            </a:r>
            <a:r>
              <a:rPr lang="en-US" sz="4000" dirty="0">
                <a:solidFill>
                  <a:srgbClr val="FF0000"/>
                </a:solidFill>
              </a:rPr>
              <a:t>send queries</a:t>
            </a:r>
            <a:r>
              <a:rPr lang="en-US" sz="4000" dirty="0"/>
              <a:t> on the web (API, SPARQL…)</a:t>
            </a:r>
          </a:p>
          <a:p>
            <a:endParaRPr lang="fr-FR" sz="4000" b="1" i="1" u="sng" dirty="0"/>
          </a:p>
          <a:p>
            <a:r>
              <a:rPr lang="en-US" sz="4000" dirty="0"/>
              <a:t>It can </a:t>
            </a:r>
            <a:r>
              <a:rPr lang="en-US" sz="4000" dirty="0">
                <a:solidFill>
                  <a:srgbClr val="FF0000"/>
                </a:solidFill>
              </a:rPr>
              <a:t>read structured formats</a:t>
            </a:r>
            <a:r>
              <a:rPr lang="en-US" sz="4000" dirty="0"/>
              <a:t> (XML, JSON, Turtle ...)</a:t>
            </a:r>
          </a:p>
          <a:p>
            <a:endParaRPr lang="en-US" sz="4000" dirty="0"/>
          </a:p>
          <a:p>
            <a:r>
              <a:rPr lang="en-US" sz="4000" dirty="0"/>
              <a:t>It can </a:t>
            </a:r>
            <a:r>
              <a:rPr lang="en-US" sz="4000" dirty="0">
                <a:solidFill>
                  <a:srgbClr val="FF0000"/>
                </a:solidFill>
              </a:rPr>
              <a:t>write a text</a:t>
            </a:r>
            <a:r>
              <a:rPr lang="en-US" sz="4000" dirty="0"/>
              <a:t> from structured data</a:t>
            </a:r>
            <a:endParaRPr lang="fr-FR" sz="4000" i="1" dirty="0"/>
          </a:p>
        </p:txBody>
      </p:sp>
      <p:sp>
        <p:nvSpPr>
          <p:cNvPr id="4" name="Slide Number Placeholder 3"/>
          <p:cNvSpPr>
            <a:spLocks noGrp="1"/>
          </p:cNvSpPr>
          <p:nvPr>
            <p:ph type="sldNum" sz="quarter" idx="12"/>
          </p:nvPr>
        </p:nvSpPr>
        <p:spPr>
          <a:xfrm>
            <a:off x="11311128" y="6272784"/>
            <a:ext cx="640080" cy="365125"/>
          </a:xfrm>
        </p:spPr>
        <p:txBody>
          <a:bodyPr/>
          <a:lstStyle/>
          <a:p>
            <a:fld id="{81B8C599-5B56-4DD7-954D-15463E0A7E9E}" type="slidenum">
              <a:rPr lang="fr-FR" smtClean="0"/>
              <a:t>6</a:t>
            </a:fld>
            <a:endParaRPr lang="fr-FR"/>
          </a:p>
        </p:txBody>
      </p:sp>
      <p:pic>
        <p:nvPicPr>
          <p:cNvPr id="8" name="Image 7">
            <a:extLst>
              <a:ext uri="{FF2B5EF4-FFF2-40B4-BE49-F238E27FC236}">
                <a16:creationId xmlns="" xmlns:a16="http://schemas.microsoft.com/office/drawing/2014/main" id="{C3B98A49-92B8-41C3-A5CF-960A53F62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832" y="1848433"/>
            <a:ext cx="2418248" cy="2743200"/>
          </a:xfrm>
          <a:prstGeom prst="rect">
            <a:avLst/>
          </a:prstGeom>
        </p:spPr>
      </p:pic>
    </p:spTree>
    <p:extLst>
      <p:ext uri="{BB962C8B-B14F-4D97-AF65-F5344CB8AC3E}">
        <p14:creationId xmlns:p14="http://schemas.microsoft.com/office/powerpoint/2010/main" val="293268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 xmlns:a16="http://schemas.microsoft.com/office/drawing/2014/main" id="{B5AB0D94-BBF4-42E4-9A62-BA4B4896F8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283" y="1730717"/>
            <a:ext cx="3845799" cy="4051300"/>
          </a:xfrm>
        </p:spPr>
      </p:pic>
      <p:sp>
        <p:nvSpPr>
          <p:cNvPr id="2" name="Title 1"/>
          <p:cNvSpPr>
            <a:spLocks noGrp="1"/>
          </p:cNvSpPr>
          <p:nvPr>
            <p:ph type="title"/>
          </p:nvPr>
        </p:nvSpPr>
        <p:spPr>
          <a:xfrm>
            <a:off x="1069848" y="484634"/>
            <a:ext cx="10058400" cy="682317"/>
          </a:xfrm>
        </p:spPr>
        <p:txBody>
          <a:bodyPr>
            <a:normAutofit fontScale="90000"/>
          </a:bodyPr>
          <a:lstStyle/>
          <a:p>
            <a:pPr algn="ctr"/>
            <a:r>
              <a:rPr lang="fr-FR" sz="3200" dirty="0"/>
              <a:t>A robot </a:t>
            </a:r>
            <a:r>
              <a:rPr lang="fr-FR" sz="3200" dirty="0" err="1"/>
              <a:t>walk</a:t>
            </a:r>
            <a:r>
              <a:rPr lang="fr-FR" sz="3200" dirty="0"/>
              <a:t> in the </a:t>
            </a:r>
            <a:r>
              <a:rPr lang="fr-FR" sz="3200" dirty="0" err="1"/>
              <a:t>Linked</a:t>
            </a:r>
            <a:r>
              <a:rPr lang="fr-FR" sz="3200" dirty="0"/>
              <a:t> open data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7</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0" name="Image 9" descr="Une image contenant terrain, intérieur, alimentation&#10;&#10;Description générée avec un niveau de confiance très élevé">
            <a:extLst>
              <a:ext uri="{FF2B5EF4-FFF2-40B4-BE49-F238E27FC236}">
                <a16:creationId xmlns="" xmlns:a16="http://schemas.microsoft.com/office/drawing/2014/main" id="{3DF1740A-62D7-4634-A06C-68A06E308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310" y="1267020"/>
            <a:ext cx="4795130" cy="4826000"/>
          </a:xfrm>
          <a:prstGeom prst="rect">
            <a:avLst/>
          </a:prstGeom>
        </p:spPr>
      </p:pic>
      <p:sp>
        <p:nvSpPr>
          <p:cNvPr id="20" name="Flèche : droite 19">
            <a:extLst>
              <a:ext uri="{FF2B5EF4-FFF2-40B4-BE49-F238E27FC236}">
                <a16:creationId xmlns="" xmlns:a16="http://schemas.microsoft.com/office/drawing/2014/main" id="{90B6EA1A-4256-4323-9E2B-9E942F1B6837}"/>
              </a:ext>
            </a:extLst>
          </p:cNvPr>
          <p:cNvSpPr/>
          <p:nvPr/>
        </p:nvSpPr>
        <p:spPr>
          <a:xfrm>
            <a:off x="3225794" y="3352650"/>
            <a:ext cx="2615169" cy="807433"/>
          </a:xfrm>
          <a:custGeom>
            <a:avLst/>
            <a:gdLst>
              <a:gd name="connsiteX0" fmla="*/ 0 w 2448114"/>
              <a:gd name="connsiteY0" fmla="*/ 201858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201858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341817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41817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97801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65615 h 807433"/>
              <a:gd name="connsiteX7" fmla="*/ 0 w 2448114"/>
              <a:gd name="connsiteY7" fmla="*/ 397801 h 80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8114" h="807433">
                <a:moveTo>
                  <a:pt x="0" y="397801"/>
                </a:moveTo>
                <a:lnTo>
                  <a:pt x="2044398" y="201858"/>
                </a:lnTo>
                <a:lnTo>
                  <a:pt x="2044398" y="0"/>
                </a:lnTo>
                <a:lnTo>
                  <a:pt x="2448114" y="403717"/>
                </a:lnTo>
                <a:lnTo>
                  <a:pt x="2044398" y="807433"/>
                </a:lnTo>
                <a:lnTo>
                  <a:pt x="2044398" y="605575"/>
                </a:lnTo>
                <a:lnTo>
                  <a:pt x="0" y="465615"/>
                </a:lnTo>
                <a:lnTo>
                  <a:pt x="0" y="39780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 xmlns:a16="http://schemas.microsoft.com/office/drawing/2014/main" id="{DEA8B031-CAC5-4C20-AFD7-355B12BB8B06}"/>
              </a:ext>
            </a:extLst>
          </p:cNvPr>
          <p:cNvSpPr/>
          <p:nvPr/>
        </p:nvSpPr>
        <p:spPr>
          <a:xfrm>
            <a:off x="2491273" y="3429000"/>
            <a:ext cx="615821" cy="6547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124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A robot </a:t>
            </a:r>
            <a:r>
              <a:rPr lang="fr-FR" sz="3200" dirty="0" err="1"/>
              <a:t>walk</a:t>
            </a:r>
            <a:r>
              <a:rPr lang="fr-FR" sz="3200" dirty="0"/>
              <a:t> in the LOD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8</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3" name="Espace réservé du contenu 12" descr="Une image contenant carte, texte&#10;&#10;Description générée avec un niveau de confiance très élevé">
            <a:extLst>
              <a:ext uri="{FF2B5EF4-FFF2-40B4-BE49-F238E27FC236}">
                <a16:creationId xmlns="" xmlns:a16="http://schemas.microsoft.com/office/drawing/2014/main" id="{C8A42192-F161-4320-B778-69CE81A8F5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1425" y="1005739"/>
            <a:ext cx="8869149" cy="5632170"/>
          </a:xfrm>
        </p:spPr>
      </p:pic>
    </p:spTree>
    <p:extLst>
      <p:ext uri="{BB962C8B-B14F-4D97-AF65-F5344CB8AC3E}">
        <p14:creationId xmlns:p14="http://schemas.microsoft.com/office/powerpoint/2010/main" val="210277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broad categories of RDF properties</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9</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8" name="Espace réservé du contenu 17">
            <a:extLst>
              <a:ext uri="{FF2B5EF4-FFF2-40B4-BE49-F238E27FC236}">
                <a16:creationId xmlns="" xmlns:a16="http://schemas.microsoft.com/office/drawing/2014/main" id="{8FC4CF5B-A3BA-4688-8298-2141394F13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8337" y="1166951"/>
            <a:ext cx="10195326" cy="5589316"/>
          </a:xfrm>
        </p:spPr>
      </p:pic>
    </p:spTree>
    <p:extLst>
      <p:ext uri="{BB962C8B-B14F-4D97-AF65-F5344CB8AC3E}">
        <p14:creationId xmlns:p14="http://schemas.microsoft.com/office/powerpoint/2010/main" val="7759873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ype de bois">
  <a:themeElements>
    <a:clrScheme name="Type de bois">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ype de bois">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ype de bois">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TM03090434[[fn=Type de bois]]</Template>
  <TotalTime>10381</TotalTime>
  <Words>585</Words>
  <Application>Microsoft Macintosh PowerPoint</Application>
  <PresentationFormat>Custom</PresentationFormat>
  <Paragraphs>60</Paragraphs>
  <Slides>15</Slides>
  <Notes>2</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Type de bois</vt:lpstr>
      <vt:lpstr>CLOSE-READING  of LINKED DATA</vt:lpstr>
      <vt:lpstr>Henry CARTON DE WIARt</vt:lpstr>
      <vt:lpstr>CLOSE-READING</vt:lpstr>
      <vt:lpstr>CONTinuum</vt:lpstr>
      <vt:lpstr>Robots can write short papers based on data</vt:lpstr>
      <vt:lpstr>Alex, the robot archivist</vt:lpstr>
      <vt:lpstr>A robot walk in the Linked open data cloud</vt:lpstr>
      <vt:lpstr>A robot walk in the LOD cloud</vt:lpstr>
      <vt:lpstr>broad categories of RDF properties</vt:lpstr>
      <vt:lpstr>A “portrait-robot” based on Wikidata and Dbpedia EN-FR-NL</vt:lpstr>
      <vt:lpstr>MANUAL “triplification” </vt:lpstr>
      <vt:lpstr>LIMITS</vt:lpstr>
      <vt:lpstr>THINK ABOUT</vt:lpstr>
      <vt:lpstr>What IF…</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Initiation à la fouille de texte</dc:title>
  <dc:creator>Boulot</dc:creator>
  <cp:lastModifiedBy>Researcher</cp:lastModifiedBy>
  <cp:revision>264</cp:revision>
  <dcterms:created xsi:type="dcterms:W3CDTF">2017-10-01T14:20:22Z</dcterms:created>
  <dcterms:modified xsi:type="dcterms:W3CDTF">2018-05-13T14:21:59Z</dcterms:modified>
</cp:coreProperties>
</file>